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258" r:id="rId5"/>
    <p:sldId id="303" r:id="rId6"/>
    <p:sldId id="259" r:id="rId7"/>
    <p:sldId id="304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5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EA5D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8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21.02.2017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5;&#1110;&#1089;&#1085;&#1103;%20&#1056;&#1110;&#1076;&#1085;&#1072;%20&#1084;&#1086;&#1074;&#1072;%20%20%20&#1084;&#1110;&#1085;&#1091;&#1089;%20&#1079;&#1110;%20&#1089;&#1083;&#1086;&#1074;&#1072;&#1084;&#1080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110;&#1089;&#1085;&#1103;%20'&#1053;&#1072;&#1096;&#1072;%20&#1084;&#1086;&#1074;&#1072;'%20-%20&#1084;&#1110;&#1085;&#1091;&#1089;%20&#1079;&#1110;%20&#1089;&#1083;&#1086;&#1074;&#1072;&#1084;&#1080;.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6;&#1048;&#1042;&#1048;%20&#1059;&#1050;&#1056;&#1040;&#1031;&#1053;&#1057;&#1068;&#1050;&#1040;%20&#1052;&#1054;&#1042;&#1040;%20,&#1052;&#1054;&#1042;&#1040;%20&#1050;&#1054;&#1051;&#1048;&#1057;&#1050;&#1054;&#1042;&#1040;!!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AE5"/>
              </a:clrFrom>
              <a:clrTo>
                <a:srgbClr val="E1EAE5">
                  <a:alpha val="0"/>
                </a:srgbClr>
              </a:clrTo>
            </a:clrChange>
          </a:blip>
          <a:srcRect l="2083" r="3125"/>
          <a:stretch>
            <a:fillRect/>
          </a:stretch>
        </p:blipFill>
        <p:spPr bwMode="auto">
          <a:xfrm rot="5400000">
            <a:off x="-2428887" y="2428883"/>
            <a:ext cx="6858003" cy="200023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76400" y="990600"/>
            <a:ext cx="7467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Мова</a:t>
            </a: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душа народу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rcRect l="4457" t="12767" r="9835"/>
          <a:stretch>
            <a:fillRect/>
          </a:stretch>
        </p:blipFill>
        <p:spPr bwMode="auto">
          <a:xfrm>
            <a:off x="4786282" y="3929066"/>
            <a:ext cx="4357718" cy="292893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76400" y="2209800"/>
            <a:ext cx="58100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пролісок</a:t>
            </a:r>
            <a:endParaRPr lang="ru-RU" sz="11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38600" y="2286000"/>
            <a:ext cx="3776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лісок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00400" y="2133600"/>
            <a:ext cx="29674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плід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2133600"/>
            <a:ext cx="3776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лід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00400" y="2133600"/>
            <a:ext cx="28023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якір</a:t>
            </a:r>
            <a:endParaRPr lang="ru-RU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2400" y="2133600"/>
            <a:ext cx="3776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кір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200400" y="2133600"/>
            <a:ext cx="30272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коса</a:t>
            </a:r>
            <a:endParaRPr lang="ru-RU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6200" y="2133600"/>
            <a:ext cx="3776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43200" y="2133600"/>
            <a:ext cx="37895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козуб</a:t>
            </a:r>
            <a:endParaRPr lang="ru-RU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91000" y="2133600"/>
            <a:ext cx="3776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зуб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28800" y="2209800"/>
            <a:ext cx="492955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баштан</a:t>
            </a:r>
            <a:endParaRPr lang="ru-RU" sz="115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8800" y="2133600"/>
            <a:ext cx="43100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башта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28800" y="2209800"/>
            <a:ext cx="432285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отрута</a:t>
            </a:r>
            <a:endParaRPr lang="ru-RU" sz="11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0400" y="2209800"/>
            <a:ext cx="43100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рута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71600" y="2209800"/>
            <a:ext cx="62110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корабель</a:t>
            </a:r>
            <a:endParaRPr lang="ru-RU" sz="11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1600" y="2209800"/>
            <a:ext cx="43100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5600" y="2209800"/>
            <a:ext cx="43100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00200" y="1905000"/>
            <a:ext cx="60372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пристань</a:t>
            </a:r>
            <a:endParaRPr lang="ru-RU" sz="11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2200" y="1905000"/>
            <a:ext cx="43100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62400" y="1905000"/>
            <a:ext cx="43100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56388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“ Читання анаграм ”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19200" y="1524000"/>
          <a:ext cx="6705600" cy="4114800"/>
        </p:xfrm>
        <a:graphic>
          <a:graphicData uri="http://schemas.openxmlformats.org/drawingml/2006/table">
            <a:tbl>
              <a:tblPr/>
              <a:tblGrid>
                <a:gridCol w="1341120"/>
                <a:gridCol w="1341120"/>
                <a:gridCol w="1341120"/>
                <a:gridCol w="1341120"/>
                <a:gridCol w="1341120"/>
              </a:tblGrid>
              <a:tr h="80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4400" b="1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5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4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229600" cy="2895600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solidFill>
                  <a:srgbClr val="C00000"/>
                </a:solidFill>
              </a:rPr>
              <a:t>21 лютого – </a:t>
            </a:r>
            <a:br>
              <a:rPr lang="uk-UA" sz="8000" b="1" i="1" dirty="0" smtClean="0">
                <a:solidFill>
                  <a:srgbClr val="C00000"/>
                </a:solidFill>
              </a:rPr>
            </a:br>
            <a:r>
              <a:rPr lang="uk-UA" sz="8000" b="1" i="1" dirty="0" smtClean="0">
                <a:solidFill>
                  <a:srgbClr val="C00000"/>
                </a:solidFill>
              </a:rPr>
              <a:t>День рідної мови</a:t>
            </a:r>
            <a:endParaRPr lang="ru-RU" sz="8000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14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" y="-152400"/>
            <a:ext cx="6477000" cy="241458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62484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“ Слова-паліндроми ”</a:t>
            </a:r>
            <a:endParaRPr lang="ru-RU" sz="4800" b="1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 flipH="1">
            <a:off x="6215074" y="4286256"/>
            <a:ext cx="2928926" cy="2571744"/>
            <a:chOff x="-1" y="4286256"/>
            <a:chExt cx="3075691" cy="2571744"/>
          </a:xfrm>
        </p:grpSpPr>
        <p:pic>
          <p:nvPicPr>
            <p:cNvPr id="13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2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4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3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304800" y="1676400"/>
            <a:ext cx="8534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«Паліндром» - слово, фраза або вірш, що можуть читатися по літерах, а іноді по словах зліва направо і навпаки, зберігаючи при цьому певний  зміст: </a:t>
            </a:r>
            <a:r>
              <a:rPr lang="uk-UA" sz="3600" b="1" dirty="0" smtClean="0">
                <a:solidFill>
                  <a:srgbClr val="FFFF00"/>
                </a:solidFill>
              </a:rPr>
              <a:t>потоп, Алла, Ада, кок, А вона нова. </a:t>
            </a:r>
            <a:r>
              <a:rPr lang="uk-UA" sz="3600" b="1" dirty="0" smtClean="0"/>
              <a:t>Тобто слова, які можна назвати </a:t>
            </a:r>
            <a:r>
              <a:rPr lang="uk-UA" sz="3600" b="1" dirty="0" smtClean="0">
                <a:solidFill>
                  <a:srgbClr val="EA5D36"/>
                </a:solidFill>
              </a:rPr>
              <a:t>ТУДИ – СЮДИ</a:t>
            </a:r>
            <a:r>
              <a:rPr lang="uk-UA" sz="3600" b="1" dirty="0" smtClean="0"/>
              <a:t>.</a:t>
            </a:r>
          </a:p>
          <a:p>
            <a:endParaRPr lang="uk-UA" sz="3200" dirty="0" smtClean="0"/>
          </a:p>
          <a:p>
            <a:endParaRPr lang="uk-UA" sz="32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660066"/>
                </a:solidFill>
              </a:rPr>
              <a:t>«Доберіть потрібне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До лісу пішли двоє дівчаток і один хлопчик, кожного з них звали ТУДИ – СЮДИ.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95600" y="3886200"/>
            <a:ext cx="5447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Алла, Ада,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Пилип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49" name="Picture 1" descr="C:\Documents and Settings\User\my document\Мои рисунки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223837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660066"/>
                </a:solidFill>
              </a:rPr>
              <a:t>«Доберіть потрібне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/>
              <a:t>На городі росте овоч, якого величають ТУДИ – СЮДИ. 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350520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біб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5" name="Picture 1" descr="C:\Documents and Settings\User\my document\Мои рисунки\скачанные файлы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9" y="4648200"/>
            <a:ext cx="3624943" cy="140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660066"/>
                </a:solidFill>
              </a:rPr>
              <a:t>«Доберіть потрібне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/>
              <a:t> </a:t>
            </a:r>
            <a:r>
              <a:rPr lang="uk-UA" sz="4800" b="1" dirty="0" smtClean="0"/>
              <a:t>– Коли ти прийдеш до мене у гості? – запитала Олю подруга.</a:t>
            </a:r>
            <a:endParaRPr lang="ru-RU" sz="4800" b="1" dirty="0" smtClean="0"/>
          </a:p>
          <a:p>
            <a:pPr>
              <a:buNone/>
            </a:pPr>
            <a:r>
              <a:rPr lang="uk-UA" sz="4800" b="1" dirty="0" smtClean="0"/>
              <a:t>-ТУДИ – СЮДИ! – відповіла Оля. 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487680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зараз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660066"/>
                </a:solidFill>
              </a:rPr>
              <a:t>«Доберіть потрібне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/>
              <a:t>   </a:t>
            </a:r>
            <a:r>
              <a:rPr lang="uk-UA" sz="4800" b="1" dirty="0" smtClean="0"/>
              <a:t>Старий ТУДИ – СЮДИ розповів онукам про своє дитинство </a:t>
            </a:r>
            <a:r>
              <a:rPr lang="uk-UA" sz="4800" dirty="0" smtClean="0"/>
              <a:t>.</a:t>
            </a:r>
            <a:endParaRPr lang="ru-RU" sz="4800" dirty="0" smtClean="0"/>
          </a:p>
          <a:p>
            <a:pPr>
              <a:buNone/>
            </a:pP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381000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дід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77" name="Picture 1" descr="C:\Documents and Settings\User\my document\Мои рисунки\скачанные файлы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886200"/>
            <a:ext cx="1524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660066"/>
                </a:solidFill>
              </a:rPr>
              <a:t>«Доберіть потрібне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5400" b="1" dirty="0" smtClean="0"/>
              <a:t>  На кораблі ТУДИ – СЮДИ приготував смачний сніданок.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358140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кок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3" name="Picture 1" descr="C:\Documents and Settings\User\my document\Мои рисунки\скачанные файлы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267200"/>
            <a:ext cx="3276600" cy="197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660066"/>
                </a:solidFill>
              </a:rPr>
              <a:t>«Доберіть потрібне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400" b="1" dirty="0" smtClean="0"/>
              <a:t> Учора в битві з підземними розбійниками я ледве не втратив ліве ТУДИ – СЮДИ. 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4600" y="419100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око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29" name="Picture 1" descr="C:\Documents and Settings\User\my document\Мои рисунки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1910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660066"/>
                </a:solidFill>
              </a:rPr>
              <a:t>«Доберіть потрібне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400" b="1" dirty="0" smtClean="0"/>
              <a:t> Коли народжується дитина, то найперше їй </a:t>
            </a:r>
            <a:r>
              <a:rPr lang="uk-UA" sz="5400" b="1" dirty="0" err="1" smtClean="0"/>
              <a:t>зав’</a:t>
            </a:r>
            <a:r>
              <a:rPr lang="ru-RU" sz="5400" b="1" dirty="0" err="1" smtClean="0"/>
              <a:t>язують</a:t>
            </a:r>
            <a:r>
              <a:rPr lang="ru-RU" sz="5400" b="1" dirty="0" smtClean="0"/>
              <a:t> </a:t>
            </a:r>
            <a:r>
              <a:rPr lang="uk-UA" sz="5400" b="1" dirty="0" smtClean="0"/>
              <a:t>ТУДИ – СЮДИ.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403860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пуп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5" name="Picture 1" descr="C:\Documents and Settings\User\my document\Мои рисунки\скачанные файлы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419600"/>
            <a:ext cx="340178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660066"/>
                </a:solidFill>
              </a:rPr>
              <a:t>«Доберіть потрібне слово»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400" b="1" dirty="0" smtClean="0"/>
              <a:t> Не так давно вода прорвала греблю і в моєму підземеллі стався страшний ТУДИ – СЮДИ. </a:t>
            </a:r>
            <a:endParaRPr lang="ru-RU" sz="5400" b="1" dirty="0" smtClean="0"/>
          </a:p>
          <a:p>
            <a:pPr>
              <a:buNone/>
            </a:pP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95300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потоп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1" name="Picture 1" descr="C:\Documents and Settings\User\my document\Мои рисунки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724400"/>
            <a:ext cx="2971800" cy="1952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0"/>
            <a:ext cx="75438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Що сказала жаба?”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1676400"/>
            <a:ext cx="89674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КВА-КО-КВА-ЖНА-КВА-ЖА-</a:t>
            </a:r>
          </a:p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КВА-БА-КВА-СВО-КВА-Є-КВА-</a:t>
            </a:r>
          </a:p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БО-КВА-ЛО-КВА-ТО-КВА-ХВА-</a:t>
            </a:r>
          </a:p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КВА-ЛИТЬ-КВА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52600" y="1676400"/>
            <a:ext cx="10247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err="1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91000" y="1676400"/>
            <a:ext cx="1619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62800" y="1676400"/>
            <a:ext cx="11817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0" y="2514600"/>
            <a:ext cx="9812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200" y="2514600"/>
            <a:ext cx="14077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05600" y="2514600"/>
            <a:ext cx="5581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Є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352800"/>
            <a:ext cx="1037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38400" y="3352800"/>
            <a:ext cx="10887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29200" y="3352800"/>
            <a:ext cx="980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91400" y="3352800"/>
            <a:ext cx="1365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81400" y="4114800"/>
            <a:ext cx="17988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ЛИТЬ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7" name="Picture 1" descr="C:\Documents and Settings\User\my document\Мои рисунки\скачанные файлы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924425"/>
            <a:ext cx="2362200" cy="1933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447800"/>
            <a:ext cx="8229600" cy="2895600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hlinkClick r:id="rId2" action="ppaction://hlinkfile"/>
              </a:rPr>
              <a:t>Пісня</a:t>
            </a:r>
            <a:r>
              <a:rPr lang="ru-RU" sz="3200" b="1" i="1" dirty="0" smtClean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hlinkClick r:id="rId2" action="ppaction://hlinkfile"/>
              </a:rPr>
              <a:t>Рідна</a:t>
            </a:r>
            <a:r>
              <a:rPr lang="ru-RU" sz="3200" b="1" i="1" dirty="0" smtClean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hlinkClick r:id="rId2" action="ppaction://hlinkfile"/>
              </a:rPr>
              <a:t>мова</a:t>
            </a:r>
            <a:r>
              <a:rPr lang="ru-RU" sz="3200" b="1" i="1" dirty="0" smtClean="0">
                <a:solidFill>
                  <a:srgbClr val="C00000"/>
                </a:solidFill>
                <a:hlinkClick r:id="rId2" action="ppaction://hlinkfile"/>
              </a:rPr>
              <a:t>   </a:t>
            </a:r>
            <a:r>
              <a:rPr lang="ru-RU" sz="3200" b="1" i="1" dirty="0" err="1" smtClean="0">
                <a:solidFill>
                  <a:srgbClr val="C00000"/>
                </a:solidFill>
                <a:hlinkClick r:id="rId2" action="ppaction://hlinkfile"/>
              </a:rPr>
              <a:t>мінус</a:t>
            </a:r>
            <a:r>
              <a:rPr lang="ru-RU" sz="3200" b="1" i="1" dirty="0" smtClean="0">
                <a:solidFill>
                  <a:srgbClr val="C00000"/>
                </a:solidFill>
                <a:hlinkClick r:id="rId2" action="ppaction://hlinkfile"/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hlinkClick r:id="rId2" action="ppaction://hlinkfile"/>
              </a:rPr>
              <a:t>зі</a:t>
            </a:r>
            <a:r>
              <a:rPr lang="ru-RU" sz="3200" b="1" i="1" dirty="0" smtClean="0">
                <a:solidFill>
                  <a:srgbClr val="C00000"/>
                </a:solidFill>
                <a:hlinkClick r:id="rId2" action="ppaction://hlinkfile"/>
              </a:rPr>
              <a:t> словами.mp4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3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3" name="Группа 13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12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3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3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9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" y="-152400"/>
            <a:ext cx="6477000" cy="241458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295400"/>
            <a:ext cx="7086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4800" b="1" i="1" dirty="0" smtClean="0">
                <a:solidFill>
                  <a:srgbClr val="002060"/>
                </a:solidFill>
              </a:rPr>
              <a:t>Мова рідна! Слово рідне!</a:t>
            </a:r>
            <a:endParaRPr lang="ru-RU" sz="4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4800" b="1" i="1" dirty="0" smtClean="0">
                <a:solidFill>
                  <a:srgbClr val="002060"/>
                </a:solidFill>
              </a:rPr>
              <a:t>Хто вас забуває,</a:t>
            </a:r>
            <a:endParaRPr lang="ru-RU" sz="4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4800" b="1" i="1" dirty="0" smtClean="0">
                <a:solidFill>
                  <a:srgbClr val="002060"/>
                </a:solidFill>
              </a:rPr>
              <a:t>Той у грудях не серденько,</a:t>
            </a:r>
            <a:endParaRPr lang="ru-RU" sz="4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4800" b="1" i="1" dirty="0" smtClean="0">
                <a:solidFill>
                  <a:srgbClr val="002060"/>
                </a:solidFill>
              </a:rPr>
              <a:t>А лиш камінь має.</a:t>
            </a:r>
            <a:endParaRPr lang="ru-RU" sz="4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4400" i="1" dirty="0" smtClean="0">
                <a:solidFill>
                  <a:srgbClr val="C00000"/>
                </a:solidFill>
              </a:rPr>
              <a:t>                        С. </a:t>
            </a:r>
            <a:r>
              <a:rPr lang="uk-UA" sz="4400" i="1" dirty="0" err="1" smtClean="0">
                <a:solidFill>
                  <a:srgbClr val="C00000"/>
                </a:solidFill>
              </a:rPr>
              <a:t>Воробкевич</a:t>
            </a:r>
            <a:endParaRPr lang="ru-RU" sz="4400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pSp>
        <p:nvGrpSpPr>
          <p:cNvPr id="2" name="Группа 6"/>
          <p:cNvGrpSpPr/>
          <p:nvPr/>
        </p:nvGrpSpPr>
        <p:grpSpPr>
          <a:xfrm rot="5400000">
            <a:off x="-276212" y="581012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5400000">
            <a:off x="7188096" y="3756722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6403174" y="5486400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604657"/>
            <a:ext cx="3200400" cy="2362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781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EA5D36"/>
                </a:solidFill>
              </a:rPr>
              <a:t>«Доберіть риму»</a:t>
            </a:r>
            <a:r>
              <a:rPr lang="ru-RU" dirty="0" smtClean="0">
                <a:solidFill>
                  <a:srgbClr val="EA5D36"/>
                </a:solidFill>
              </a:rPr>
              <a:t/>
            </a:r>
            <a:br>
              <a:rPr lang="ru-RU" dirty="0" smtClean="0">
                <a:solidFill>
                  <a:srgbClr val="EA5D36"/>
                </a:solidFill>
              </a:rPr>
            </a:br>
            <a:endParaRPr lang="ru-RU" dirty="0">
              <a:solidFill>
                <a:srgbClr val="EA5D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19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b="1" dirty="0" smtClean="0"/>
              <a:t>По долині вуж повзе, </a:t>
            </a:r>
            <a:endParaRPr lang="ru-RU" sz="6600" b="1" dirty="0" smtClean="0"/>
          </a:p>
          <a:p>
            <a:pPr>
              <a:buNone/>
            </a:pPr>
            <a:r>
              <a:rPr lang="uk-UA" sz="6600" b="1" dirty="0" smtClean="0"/>
              <a:t>На спині жука …. </a:t>
            </a:r>
            <a:endParaRPr lang="ru-RU" sz="6600" b="1" dirty="0" smtClean="0"/>
          </a:p>
        </p:txBody>
      </p:sp>
      <p:pic>
        <p:nvPicPr>
          <p:cNvPr id="17409" name="Picture 1" descr="C:\Documents and Settings\User\my document\Мои рисунки\скачанные файлы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733800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781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EA5D36"/>
                </a:solidFill>
              </a:rPr>
              <a:t>«Доберіть риму»</a:t>
            </a:r>
            <a:r>
              <a:rPr lang="ru-RU" dirty="0" smtClean="0">
                <a:solidFill>
                  <a:srgbClr val="EA5D36"/>
                </a:solidFill>
              </a:rPr>
              <a:t/>
            </a:r>
            <a:br>
              <a:rPr lang="ru-RU" dirty="0" smtClean="0">
                <a:solidFill>
                  <a:srgbClr val="EA5D36"/>
                </a:solidFill>
              </a:rPr>
            </a:br>
            <a:endParaRPr lang="ru-RU" dirty="0">
              <a:solidFill>
                <a:srgbClr val="EA5D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dirty="0" smtClean="0"/>
              <a:t>Собі мама купила праску, </a:t>
            </a:r>
            <a:endParaRPr lang="ru-RU" sz="6000" b="1" dirty="0" smtClean="0"/>
          </a:p>
          <a:p>
            <a:pPr>
              <a:buNone/>
            </a:pPr>
            <a:r>
              <a:rPr lang="uk-UA" sz="6000" b="1" dirty="0" smtClean="0"/>
              <a:t>А мені новорічну  …. </a:t>
            </a:r>
            <a:endParaRPr lang="ru-RU" sz="6000" b="1" dirty="0" smtClean="0"/>
          </a:p>
        </p:txBody>
      </p:sp>
      <p:pic>
        <p:nvPicPr>
          <p:cNvPr id="16385" name="Picture 1" descr="C:\Documents and Settings\User\my document\Мои рисунки\скачанные файлы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886200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781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EA5D36"/>
                </a:solidFill>
              </a:rPr>
              <a:t>«Доберіть риму»</a:t>
            </a:r>
            <a:r>
              <a:rPr lang="ru-RU" dirty="0" smtClean="0">
                <a:solidFill>
                  <a:srgbClr val="EA5D36"/>
                </a:solidFill>
              </a:rPr>
              <a:t/>
            </a:r>
            <a:br>
              <a:rPr lang="ru-RU" dirty="0" smtClean="0">
                <a:solidFill>
                  <a:srgbClr val="EA5D36"/>
                </a:solidFill>
              </a:rPr>
            </a:br>
            <a:endParaRPr lang="ru-RU" dirty="0">
              <a:solidFill>
                <a:srgbClr val="EA5D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000" b="1" dirty="0" smtClean="0"/>
              <a:t>Я поклала спати кішку</a:t>
            </a:r>
            <a:endParaRPr lang="ru-RU" sz="6000" b="1" dirty="0" smtClean="0"/>
          </a:p>
          <a:p>
            <a:pPr>
              <a:buNone/>
            </a:pPr>
            <a:r>
              <a:rPr lang="uk-UA" sz="6000" b="1" dirty="0" smtClean="0"/>
              <a:t>У </a:t>
            </a:r>
            <a:r>
              <a:rPr lang="uk-UA" sz="6000" b="1" dirty="0" err="1" smtClean="0"/>
              <a:t>м’</a:t>
            </a:r>
            <a:r>
              <a:rPr lang="ru-RU" sz="6000" b="1" dirty="0" smtClean="0"/>
              <a:t>яке </a:t>
            </a:r>
            <a:r>
              <a:rPr lang="ru-RU" sz="6000" b="1" dirty="0" err="1" smtClean="0"/>
              <a:t>котяче</a:t>
            </a:r>
            <a:r>
              <a:rPr lang="ru-RU" sz="6000" b="1" dirty="0" smtClean="0"/>
              <a:t> …</a:t>
            </a:r>
          </a:p>
          <a:p>
            <a:pPr>
              <a:buNone/>
            </a:pPr>
            <a:endParaRPr lang="ru-RU" sz="6000" b="1" dirty="0" smtClean="0"/>
          </a:p>
        </p:txBody>
      </p:sp>
      <p:pic>
        <p:nvPicPr>
          <p:cNvPr id="15361" name="Picture 1" descr="C:\Documents and Settings\User\my document\Мои рисунки\скачанные файлы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971800"/>
            <a:ext cx="2457450" cy="328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781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EA5D36"/>
                </a:solidFill>
              </a:rPr>
              <a:t>«Доберіть риму»</a:t>
            </a:r>
            <a:r>
              <a:rPr lang="ru-RU" dirty="0" smtClean="0">
                <a:solidFill>
                  <a:srgbClr val="EA5D36"/>
                </a:solidFill>
              </a:rPr>
              <a:t/>
            </a:r>
            <a:br>
              <a:rPr lang="ru-RU" dirty="0" smtClean="0">
                <a:solidFill>
                  <a:srgbClr val="EA5D36"/>
                </a:solidFill>
              </a:rPr>
            </a:br>
            <a:endParaRPr lang="ru-RU" dirty="0">
              <a:solidFill>
                <a:srgbClr val="EA5D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7200" b="1" i="1" dirty="0" smtClean="0"/>
              <a:t>Пожовтів і пересох</a:t>
            </a:r>
            <a:endParaRPr lang="ru-RU" sz="7200" b="1" i="1" dirty="0" smtClean="0"/>
          </a:p>
          <a:p>
            <a:pPr>
              <a:buNone/>
            </a:pPr>
            <a:r>
              <a:rPr lang="uk-UA" sz="7200" b="1" i="1" dirty="0" smtClean="0"/>
              <a:t>На городі цар …</a:t>
            </a:r>
            <a:endParaRPr lang="ru-RU" sz="7200" b="1" i="1" dirty="0" smtClean="0"/>
          </a:p>
          <a:p>
            <a:pPr>
              <a:buNone/>
            </a:pPr>
            <a:endParaRPr lang="ru-RU" sz="6000" b="1" dirty="0" smtClean="0"/>
          </a:p>
          <a:p>
            <a:pPr>
              <a:buNone/>
            </a:pPr>
            <a:endParaRPr lang="ru-RU" sz="6000" b="1" dirty="0" smtClean="0"/>
          </a:p>
        </p:txBody>
      </p:sp>
      <p:pic>
        <p:nvPicPr>
          <p:cNvPr id="14337" name="Picture 1" descr="C:\Documents and Settings\User\my document\Мои рисунки\скачанные файлы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343400"/>
            <a:ext cx="2676525" cy="170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781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EA5D36"/>
                </a:solidFill>
              </a:rPr>
              <a:t>«Доберіть риму»</a:t>
            </a:r>
            <a:r>
              <a:rPr lang="ru-RU" dirty="0" smtClean="0">
                <a:solidFill>
                  <a:srgbClr val="EA5D36"/>
                </a:solidFill>
              </a:rPr>
              <a:t/>
            </a:r>
            <a:br>
              <a:rPr lang="ru-RU" dirty="0" smtClean="0">
                <a:solidFill>
                  <a:srgbClr val="EA5D36"/>
                </a:solidFill>
              </a:rPr>
            </a:br>
            <a:endParaRPr lang="ru-RU" dirty="0">
              <a:solidFill>
                <a:srgbClr val="EA5D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400" b="1" dirty="0" smtClean="0"/>
              <a:t>Досить гратися, Андрійку, </a:t>
            </a:r>
            <a:endParaRPr lang="ru-RU" sz="5400" b="1" dirty="0" smtClean="0"/>
          </a:p>
          <a:p>
            <a:pPr>
              <a:buNone/>
            </a:pPr>
            <a:r>
              <a:rPr lang="uk-UA" sz="5400" b="1" dirty="0" smtClean="0"/>
              <a:t>Поклади на стіл …</a:t>
            </a:r>
            <a:endParaRPr lang="ru-RU" sz="5400" b="1" dirty="0" smtClean="0"/>
          </a:p>
          <a:p>
            <a:pPr>
              <a:buNone/>
            </a:pPr>
            <a:endParaRPr lang="ru-RU" sz="7200" b="1" i="1" dirty="0" smtClean="0"/>
          </a:p>
          <a:p>
            <a:pPr>
              <a:buNone/>
            </a:pPr>
            <a:endParaRPr lang="ru-RU" sz="6000" b="1" dirty="0" smtClean="0"/>
          </a:p>
          <a:p>
            <a:pPr>
              <a:buNone/>
            </a:pPr>
            <a:endParaRPr lang="ru-RU" sz="6000" b="1" dirty="0" smtClean="0"/>
          </a:p>
        </p:txBody>
      </p:sp>
      <p:pic>
        <p:nvPicPr>
          <p:cNvPr id="13314" name="Picture 2" descr="C:\Documents and Settings\User\my document\Мои рисунки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0"/>
            <a:ext cx="3533775" cy="250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781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EA5D36"/>
                </a:solidFill>
              </a:rPr>
              <a:t>«Доберіть риму»</a:t>
            </a:r>
            <a:r>
              <a:rPr lang="ru-RU" dirty="0" smtClean="0">
                <a:solidFill>
                  <a:srgbClr val="EA5D36"/>
                </a:solidFill>
              </a:rPr>
              <a:t/>
            </a:r>
            <a:br>
              <a:rPr lang="ru-RU" dirty="0" smtClean="0">
                <a:solidFill>
                  <a:srgbClr val="EA5D36"/>
                </a:solidFill>
              </a:rPr>
            </a:br>
            <a:endParaRPr lang="ru-RU" dirty="0">
              <a:solidFill>
                <a:srgbClr val="EA5D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5400" b="1" dirty="0" smtClean="0"/>
              <a:t>- Обережним будь, Іванку, </a:t>
            </a:r>
            <a:endParaRPr lang="ru-RU" sz="5400" b="1" dirty="0" smtClean="0"/>
          </a:p>
          <a:p>
            <a:pPr>
              <a:buNone/>
            </a:pPr>
            <a:r>
              <a:rPr lang="uk-UA" sz="5400" b="1" dirty="0" smtClean="0"/>
              <a:t>Не розбий з варенням…</a:t>
            </a:r>
            <a:endParaRPr lang="ru-RU" sz="5400" b="1" dirty="0" smtClean="0"/>
          </a:p>
          <a:p>
            <a:pPr>
              <a:buNone/>
            </a:pPr>
            <a:endParaRPr lang="ru-RU" sz="7200" b="1" i="1" dirty="0" smtClean="0"/>
          </a:p>
          <a:p>
            <a:pPr>
              <a:buNone/>
            </a:pPr>
            <a:endParaRPr lang="ru-RU" sz="6000" b="1" dirty="0" smtClean="0"/>
          </a:p>
          <a:p>
            <a:pPr>
              <a:buNone/>
            </a:pPr>
            <a:endParaRPr lang="ru-RU" sz="6000" b="1" dirty="0" smtClean="0"/>
          </a:p>
        </p:txBody>
      </p:sp>
      <p:pic>
        <p:nvPicPr>
          <p:cNvPr id="12289" name="Picture 1" descr="C:\Documents and Settings\User\my document\Мои рисунки\скачанные файлы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57600"/>
            <a:ext cx="2895600" cy="3041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781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EA5D36"/>
                </a:solidFill>
              </a:rPr>
              <a:t>«Доберіть риму»</a:t>
            </a:r>
            <a:r>
              <a:rPr lang="ru-RU" dirty="0" smtClean="0">
                <a:solidFill>
                  <a:srgbClr val="EA5D36"/>
                </a:solidFill>
              </a:rPr>
              <a:t/>
            </a:r>
            <a:br>
              <a:rPr lang="ru-RU" dirty="0" smtClean="0">
                <a:solidFill>
                  <a:srgbClr val="EA5D36"/>
                </a:solidFill>
              </a:rPr>
            </a:br>
            <a:endParaRPr lang="ru-RU" dirty="0">
              <a:solidFill>
                <a:srgbClr val="EA5D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b="1" dirty="0" smtClean="0"/>
              <a:t>Шафу, двері й чобіток</a:t>
            </a:r>
            <a:endParaRPr lang="ru-RU" sz="6600" b="1" dirty="0" smtClean="0"/>
          </a:p>
          <a:p>
            <a:pPr>
              <a:buNone/>
            </a:pPr>
            <a:r>
              <a:rPr lang="uk-UA" sz="6600" b="1" dirty="0" smtClean="0"/>
              <a:t>Ремонтує …</a:t>
            </a:r>
            <a:endParaRPr lang="ru-RU" sz="6600" b="1" dirty="0" smtClean="0"/>
          </a:p>
          <a:p>
            <a:pPr>
              <a:buNone/>
            </a:pPr>
            <a:endParaRPr lang="ru-RU" sz="7200" b="1" i="1" dirty="0" smtClean="0"/>
          </a:p>
          <a:p>
            <a:pPr>
              <a:buNone/>
            </a:pPr>
            <a:endParaRPr lang="ru-RU" sz="6000" b="1" dirty="0" smtClean="0"/>
          </a:p>
          <a:p>
            <a:pPr>
              <a:buNone/>
            </a:pPr>
            <a:endParaRPr lang="ru-RU" sz="6000" b="1" dirty="0" smtClean="0"/>
          </a:p>
        </p:txBody>
      </p:sp>
      <p:pic>
        <p:nvPicPr>
          <p:cNvPr id="11265" name="Picture 1" descr="C:\Documents and Settings\User\my document\Мои рисунки\скачанные файлы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99769">
            <a:off x="5470293" y="3861407"/>
            <a:ext cx="2828925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781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5300" b="1" dirty="0" smtClean="0">
                <a:solidFill>
                  <a:srgbClr val="EA5D36"/>
                </a:solidFill>
              </a:rPr>
              <a:t>«Доберіть риму»</a:t>
            </a:r>
            <a:r>
              <a:rPr lang="ru-RU" dirty="0" smtClean="0">
                <a:solidFill>
                  <a:srgbClr val="EA5D36"/>
                </a:solidFill>
              </a:rPr>
              <a:t/>
            </a:r>
            <a:br>
              <a:rPr lang="ru-RU" dirty="0" smtClean="0">
                <a:solidFill>
                  <a:srgbClr val="EA5D36"/>
                </a:solidFill>
              </a:rPr>
            </a:br>
            <a:endParaRPr lang="ru-RU" dirty="0">
              <a:solidFill>
                <a:srgbClr val="EA5D3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b="1" i="1" dirty="0" smtClean="0"/>
              <a:t>Їжак ожину в лісі їв</a:t>
            </a:r>
            <a:endParaRPr lang="ru-RU" sz="6600" b="1" i="1" dirty="0" smtClean="0"/>
          </a:p>
          <a:p>
            <a:pPr>
              <a:buNone/>
            </a:pPr>
            <a:r>
              <a:rPr lang="uk-UA" sz="6600" b="1" i="1" dirty="0" smtClean="0"/>
              <a:t>І слухав пісню …</a:t>
            </a:r>
            <a:endParaRPr lang="ru-RU" sz="7200" b="1" i="1" dirty="0" smtClean="0"/>
          </a:p>
          <a:p>
            <a:pPr>
              <a:buNone/>
            </a:pPr>
            <a:endParaRPr lang="ru-RU" sz="6000" b="1" dirty="0" smtClean="0"/>
          </a:p>
          <a:p>
            <a:pPr>
              <a:buNone/>
            </a:pPr>
            <a:endParaRPr lang="ru-RU" sz="6000" b="1" dirty="0" smtClean="0"/>
          </a:p>
        </p:txBody>
      </p:sp>
      <p:pic>
        <p:nvPicPr>
          <p:cNvPr id="10241" name="Picture 1" descr="C:\Documents and Settings\User\my document\Мои рисунки\скачанные файлы (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962400"/>
            <a:ext cx="310722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Складіть вірш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90600" y="2057400"/>
            <a:ext cx="7848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   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карапуз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 гарбуз.</a:t>
            </a:r>
            <a:endParaRPr lang="ru-RU" sz="20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 гладенький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 маленький.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sz="4400" b="1" dirty="0" smtClean="0"/>
              <a:t>О мово рідна! Їй гаряче</a:t>
            </a:r>
            <a:endParaRPr lang="ru-RU" sz="4400" b="1" dirty="0" smtClean="0"/>
          </a:p>
          <a:p>
            <a:pPr>
              <a:buNone/>
            </a:pPr>
            <a:r>
              <a:rPr lang="uk-UA" sz="4400" b="1" dirty="0" smtClean="0"/>
              <a:t>Віддав я серце недарма.</a:t>
            </a:r>
            <a:endParaRPr lang="ru-RU" sz="4400" b="1" dirty="0" smtClean="0"/>
          </a:p>
          <a:p>
            <a:pPr>
              <a:buNone/>
            </a:pPr>
            <a:r>
              <a:rPr lang="uk-UA" sz="4400" b="1" dirty="0" smtClean="0"/>
              <a:t>Без мови рідної,  юначе,</a:t>
            </a:r>
            <a:endParaRPr lang="ru-RU" sz="4400" b="1" dirty="0" smtClean="0"/>
          </a:p>
          <a:p>
            <a:pPr>
              <a:buNone/>
            </a:pPr>
            <a:r>
              <a:rPr lang="uk-UA" sz="4400" b="1" dirty="0" smtClean="0"/>
              <a:t>Й народу нашого нема.</a:t>
            </a:r>
            <a:endParaRPr lang="ru-RU" sz="4400" b="1" dirty="0" smtClean="0"/>
          </a:p>
          <a:p>
            <a:r>
              <a:rPr lang="uk-UA" sz="4400" b="1" i="1" dirty="0" smtClean="0"/>
              <a:t>                               </a:t>
            </a:r>
            <a:r>
              <a:rPr lang="uk-UA" sz="4400" i="1" dirty="0" smtClean="0"/>
              <a:t>В.Сосюра</a:t>
            </a:r>
            <a:endParaRPr lang="ru-RU" dirty="0" smtClean="0"/>
          </a:p>
          <a:p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81800" y="4724400"/>
            <a:ext cx="1930067" cy="183356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Складіть вірш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47800" y="1600200"/>
            <a:ext cx="6934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5400" b="1" dirty="0" smtClean="0">
                <a:solidFill>
                  <a:srgbClr val="660066"/>
                </a:solidFill>
              </a:rPr>
              <a:t>Кумедний карапуз</a:t>
            </a:r>
            <a:endParaRPr lang="ru-RU" sz="5400" b="1" dirty="0" smtClean="0">
              <a:solidFill>
                <a:srgbClr val="660066"/>
              </a:solidFill>
            </a:endParaRPr>
          </a:p>
          <a:p>
            <a:r>
              <a:rPr lang="uk-UA" sz="5400" b="1" dirty="0" smtClean="0">
                <a:solidFill>
                  <a:srgbClr val="660066"/>
                </a:solidFill>
              </a:rPr>
              <a:t>Заліз на гарбуз.</a:t>
            </a:r>
            <a:endParaRPr lang="ru-RU" sz="5400" b="1" dirty="0" smtClean="0">
              <a:solidFill>
                <a:srgbClr val="660066"/>
              </a:solidFill>
            </a:endParaRPr>
          </a:p>
          <a:p>
            <a:r>
              <a:rPr lang="uk-UA" sz="5400" b="1" dirty="0" smtClean="0">
                <a:solidFill>
                  <a:srgbClr val="660066"/>
                </a:solidFill>
              </a:rPr>
              <a:t>А гарбуз гладенький –</a:t>
            </a:r>
            <a:endParaRPr lang="ru-RU" sz="5400" b="1" dirty="0" smtClean="0">
              <a:solidFill>
                <a:srgbClr val="660066"/>
              </a:solidFill>
            </a:endParaRPr>
          </a:p>
          <a:p>
            <a:r>
              <a:rPr lang="uk-UA" sz="5400" b="1" dirty="0" smtClean="0">
                <a:solidFill>
                  <a:srgbClr val="660066"/>
                </a:solidFill>
              </a:rPr>
              <a:t>Упав наш маленький.</a:t>
            </a:r>
            <a:endParaRPr lang="ru-RU" sz="5400" b="1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410200" cy="1143000"/>
          </a:xfrm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solidFill>
                  <a:srgbClr val="002060"/>
                </a:solidFill>
              </a:rPr>
              <a:t>«Встав загублену букву»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2514600"/>
            <a:ext cx="6934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 пішов гуляти в сад.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 дійшов, бо повз назад.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uk-UA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7169" name="Picture 1" descr="C:\Documents and Settings\User\my document\Мои рисунки\скачанные файлы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191000"/>
            <a:ext cx="2181225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410200" cy="1143000"/>
          </a:xfrm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solidFill>
                  <a:srgbClr val="002060"/>
                </a:solidFill>
              </a:rPr>
              <a:t>«Встав загублену букву»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514600"/>
            <a:ext cx="7848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</a:rPr>
              <a:t>Лисичка знає назубок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r>
              <a:rPr lang="uk-UA" sz="4400" b="1" dirty="0" smtClean="0">
                <a:solidFill>
                  <a:srgbClr val="C00000"/>
                </a:solidFill>
              </a:rPr>
              <a:t>Смачненьку казку «Колосок».</a:t>
            </a:r>
            <a:endParaRPr kumimoji="0" lang="uk-UA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Picture 1" descr="C:\Documents and Settings\User\my document\Мои рисунки\скачанные файл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038600"/>
            <a:ext cx="2019300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410200" cy="1143000"/>
          </a:xfrm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solidFill>
                  <a:srgbClr val="FFFF00"/>
                </a:solidFill>
              </a:rPr>
              <a:t>«Встав загублену букву»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5146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Наш Данилко лісоруб: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r>
              <a:rPr lang="uk-UA" sz="4800" b="1" dirty="0" smtClean="0">
                <a:solidFill>
                  <a:srgbClr val="002060"/>
                </a:solidFill>
              </a:rPr>
              <a:t>Він спиляв старезний зуб.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121" name="Picture 1" descr="C:\Documents and Settings\User\my document\Мои рисунки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91000"/>
            <a:ext cx="18288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410200" cy="1143000"/>
          </a:xfrm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solidFill>
                  <a:srgbClr val="FFFF00"/>
                </a:solidFill>
              </a:rPr>
              <a:t>«Встав загублену букву»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5146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5400" b="1" dirty="0" smtClean="0">
                <a:solidFill>
                  <a:schemeClr val="accent2"/>
                </a:solidFill>
              </a:rPr>
              <a:t>Я вночі забравсь на гірку</a:t>
            </a:r>
            <a:endParaRPr lang="ru-RU" sz="5400" b="1" dirty="0" smtClean="0">
              <a:solidFill>
                <a:schemeClr val="accent2"/>
              </a:solidFill>
            </a:endParaRPr>
          </a:p>
          <a:p>
            <a:r>
              <a:rPr lang="uk-UA" sz="5400" b="1" dirty="0" smtClean="0">
                <a:solidFill>
                  <a:schemeClr val="accent2"/>
                </a:solidFill>
              </a:rPr>
              <a:t>І побачив в небі дірку.</a:t>
            </a:r>
            <a:endParaRPr kumimoji="0" lang="uk-UA" sz="66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1" descr="C:\Documents and Settings\User\my document\Мои рисунки\скачанные файлы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58690">
            <a:off x="6342302" y="431617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410200" cy="1143000"/>
          </a:xfrm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solidFill>
                  <a:srgbClr val="FFFF00"/>
                </a:solidFill>
              </a:rPr>
              <a:t>«Встав загублену букву»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5146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5400" b="1" dirty="0" smtClean="0">
                <a:solidFill>
                  <a:srgbClr val="660066"/>
                </a:solidFill>
              </a:rPr>
              <a:t>Мені мама до сніданку</a:t>
            </a:r>
            <a:endParaRPr lang="ru-RU" sz="5400" b="1" dirty="0" smtClean="0">
              <a:solidFill>
                <a:srgbClr val="660066"/>
              </a:solidFill>
            </a:endParaRPr>
          </a:p>
          <a:p>
            <a:r>
              <a:rPr lang="uk-UA" sz="5400" b="1" dirty="0" smtClean="0">
                <a:solidFill>
                  <a:srgbClr val="660066"/>
                </a:solidFill>
              </a:rPr>
              <a:t>Подає солодку банку. </a:t>
            </a:r>
            <a:endParaRPr kumimoji="0" lang="uk-UA" sz="66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Picture 1" descr="C:\Documents and Settings\User\my document\Мои рисунки\скачанные файлы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267200"/>
            <a:ext cx="208597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410200" cy="1143000"/>
          </a:xfrm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solidFill>
                  <a:srgbClr val="FFFF00"/>
                </a:solidFill>
              </a:rPr>
              <a:t>«Встав загублену букву»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514600"/>
            <a:ext cx="7848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З неба падав білий сніг.</a:t>
            </a:r>
            <a:endParaRPr lang="ru-RU" sz="5400" b="1" dirty="0" smtClean="0">
              <a:solidFill>
                <a:schemeClr val="bg1"/>
              </a:solidFill>
            </a:endParaRPr>
          </a:p>
          <a:p>
            <a:r>
              <a:rPr lang="uk-UA" sz="5400" b="1" dirty="0" smtClean="0">
                <a:solidFill>
                  <a:schemeClr val="bg1"/>
                </a:solidFill>
              </a:rPr>
              <a:t>Він засипав наш пиріг. </a:t>
            </a:r>
            <a:endParaRPr kumimoji="0" lang="uk-UA" sz="6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 descr="C:\Documents and Settings\User\my document\Мои рисунки\скачанные файлы (1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2672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5410200" cy="1143000"/>
          </a:xfrm>
        </p:spPr>
        <p:txBody>
          <a:bodyPr>
            <a:noAutofit/>
          </a:bodyPr>
          <a:lstStyle/>
          <a:p>
            <a:pPr lvl="0"/>
            <a:r>
              <a:rPr lang="uk-UA" sz="4800" b="1" dirty="0" smtClean="0">
                <a:solidFill>
                  <a:srgbClr val="FFFF00"/>
                </a:solidFill>
              </a:rPr>
              <a:t>«Встав загублену букву»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6800" y="27432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</a:rPr>
              <a:t>Коли в окріп потрапив бак,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r>
              <a:rPr lang="uk-UA" sz="4800" b="1" dirty="0" smtClean="0">
                <a:solidFill>
                  <a:srgbClr val="C00000"/>
                </a:solidFill>
              </a:rPr>
              <a:t>То став червоний, наче мак. 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1" descr="C:\Documents and Settings\User\my document\Мои рисунки\скачанные файлы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19600"/>
            <a:ext cx="2381250" cy="19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6800" y="2914650"/>
            <a:ext cx="3835067" cy="364331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914400"/>
          </a:xfrm>
        </p:spPr>
        <p:txBody>
          <a:bodyPr/>
          <a:lstStyle/>
          <a:p>
            <a:pPr>
              <a:buNone/>
            </a:pPr>
            <a:r>
              <a:rPr lang="ru-RU" dirty="0" err="1" smtClean="0">
                <a:hlinkClick r:id="rId4" action="ppaction://hlinkfile"/>
              </a:rPr>
              <a:t>Пісня</a:t>
            </a:r>
            <a:r>
              <a:rPr lang="ru-RU" dirty="0" smtClean="0">
                <a:hlinkClick r:id="rId4" action="ppaction://hlinkfile"/>
              </a:rPr>
              <a:t> 'Наша </a:t>
            </a:r>
            <a:r>
              <a:rPr lang="ru-RU" dirty="0" err="1" smtClean="0">
                <a:hlinkClick r:id="rId4" action="ppaction://hlinkfile"/>
              </a:rPr>
              <a:t>мова</a:t>
            </a:r>
            <a:r>
              <a:rPr lang="ru-RU" dirty="0" smtClean="0">
                <a:hlinkClick r:id="rId4" action="ppaction://hlinkfile"/>
              </a:rPr>
              <a:t>' - </a:t>
            </a:r>
            <a:r>
              <a:rPr lang="ru-RU" dirty="0" err="1" smtClean="0">
                <a:hlinkClick r:id="rId4" action="ppaction://hlinkfile"/>
              </a:rPr>
              <a:t>мінус</a:t>
            </a:r>
            <a:r>
              <a:rPr lang="ru-RU" dirty="0" smtClean="0">
                <a:hlinkClick r:id="rId4" action="ppaction://hlinkfile"/>
              </a:rPr>
              <a:t> </a:t>
            </a:r>
            <a:r>
              <a:rPr lang="ru-RU" dirty="0" err="1" smtClean="0">
                <a:hlinkClick r:id="rId4" action="ppaction://hlinkfile"/>
              </a:rPr>
              <a:t>зі</a:t>
            </a:r>
            <a:r>
              <a:rPr lang="ru-RU" dirty="0" smtClean="0">
                <a:hlinkClick r:id="rId4" action="ppaction://hlinkfile"/>
              </a:rPr>
              <a:t> словами..mp4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295400"/>
            <a:ext cx="7086600" cy="4525963"/>
          </a:xfrm>
        </p:spPr>
        <p:txBody>
          <a:bodyPr/>
          <a:lstStyle/>
          <a:p>
            <a:pPr>
              <a:buNone/>
            </a:pPr>
            <a:r>
              <a:rPr lang="uk-UA" sz="4800" b="1" i="1" dirty="0" err="1" smtClean="0">
                <a:solidFill>
                  <a:srgbClr val="660066"/>
                </a:solidFill>
              </a:rPr>
              <a:t>Солов</a:t>
            </a:r>
            <a:r>
              <a:rPr lang="ru-RU" sz="4800" b="1" i="1" dirty="0" smtClean="0">
                <a:solidFill>
                  <a:srgbClr val="660066"/>
                </a:solidFill>
              </a:rPr>
              <a:t>’</a:t>
            </a:r>
            <a:r>
              <a:rPr lang="uk-UA" sz="4800" b="1" i="1" dirty="0" err="1" smtClean="0">
                <a:solidFill>
                  <a:srgbClr val="660066"/>
                </a:solidFill>
              </a:rPr>
              <a:t>їну</a:t>
            </a:r>
            <a:r>
              <a:rPr lang="uk-UA" sz="4800" b="1" i="1" dirty="0" smtClean="0">
                <a:solidFill>
                  <a:srgbClr val="660066"/>
                </a:solidFill>
              </a:rPr>
              <a:t>, барвінкову,</a:t>
            </a:r>
            <a:endParaRPr lang="ru-RU" sz="4800" b="1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uk-UA" sz="4800" b="1" i="1" dirty="0" smtClean="0">
                <a:solidFill>
                  <a:srgbClr val="660066"/>
                </a:solidFill>
              </a:rPr>
              <a:t>Колосисту навіки –</a:t>
            </a:r>
            <a:endParaRPr lang="ru-RU" sz="4800" b="1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uk-UA" sz="4800" b="1" i="1" dirty="0" smtClean="0">
                <a:solidFill>
                  <a:srgbClr val="660066"/>
                </a:solidFill>
              </a:rPr>
              <a:t>Українську рідну мову</a:t>
            </a:r>
            <a:endParaRPr lang="ru-RU" sz="4800" b="1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uk-UA" sz="4800" b="1" i="1" dirty="0" smtClean="0">
                <a:solidFill>
                  <a:srgbClr val="660066"/>
                </a:solidFill>
              </a:rPr>
              <a:t>В дар дали мені батьки.</a:t>
            </a:r>
            <a:endParaRPr lang="ru-RU" sz="4800" b="1" i="1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                             </a:t>
            </a:r>
            <a:r>
              <a:rPr lang="uk-UA" sz="4800" i="1" dirty="0" smtClean="0">
                <a:solidFill>
                  <a:srgbClr val="C00000"/>
                </a:solidFill>
              </a:rPr>
              <a:t>В. Лучук</a:t>
            </a:r>
            <a:endParaRPr lang="ru-RU" sz="44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grpSp>
        <p:nvGrpSpPr>
          <p:cNvPr id="4" name="Группа 6"/>
          <p:cNvGrpSpPr/>
          <p:nvPr/>
        </p:nvGrpSpPr>
        <p:grpSpPr>
          <a:xfrm rot="5400000">
            <a:off x="-276212" y="581012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5400000">
            <a:off x="7188096" y="3756722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6403174" y="5486400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604657"/>
            <a:ext cx="3200400" cy="2362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 rot="5400000">
            <a:off x="-276212" y="581012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5400000">
            <a:off x="7188096" y="3756722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6403174" y="5486400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4" descr="C:\Documents and Settings\Учитель\Рабочий стол\орнаменти\Gim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254828"/>
            <a:ext cx="5029200" cy="371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057400" y="3048000"/>
            <a:ext cx="7239000" cy="228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hlinkClick r:id="rId4" action="ppaction://hlinkfile"/>
              </a:rPr>
              <a:t>ЖИВИ УКРАЇНСЬКА МОВА ,МОВА КОЛИСКОВА!!.mp4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4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14400" y="2209800"/>
            <a:ext cx="726679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екскаватор</a:t>
            </a:r>
            <a:endParaRPr lang="ru-RU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1800" y="2209800"/>
            <a:ext cx="3776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кава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4102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92D050"/>
                </a:solidFill>
              </a:rPr>
              <a:t>“ Приховані слова ”</a:t>
            </a:r>
            <a:endParaRPr lang="ru-RU" sz="4800" b="1" dirty="0">
              <a:solidFill>
                <a:srgbClr val="92D050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 rot="10800000">
            <a:off x="5545950" y="0"/>
            <a:ext cx="3598050" cy="2740826"/>
            <a:chOff x="152400" y="4269574"/>
            <a:chExt cx="3598050" cy="2740826"/>
          </a:xfrm>
        </p:grpSpPr>
        <p:pic>
          <p:nvPicPr>
            <p:cNvPr id="8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6200000">
              <a:off x="-632522" y="5054496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4" descr="C:\Documents and Settings\Учитель\Рабочий стол\орнаменти\37.jpg"/>
            <p:cNvPicPr>
              <a:picLocks noChangeAspect="1" noChangeArrowheads="1"/>
            </p:cNvPicPr>
            <p:nvPr/>
          </p:nvPicPr>
          <p:blipFill>
            <a:blip r:embed="rId2" cstate="print"/>
            <a:srcRect l="3036" t="4792" r="2834"/>
            <a:stretch>
              <a:fillRect/>
            </a:stretch>
          </p:blipFill>
          <p:spPr bwMode="auto">
            <a:xfrm rot="10800000">
              <a:off x="1009624" y="5839418"/>
              <a:ext cx="2740826" cy="1170982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pic>
        <p:nvPicPr>
          <p:cNvPr id="10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6200000">
            <a:off x="-784922" y="4902096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4" descr="C:\Documents and Settings\Учитель\Рабочий стол\орнаменти\37.jpg"/>
          <p:cNvPicPr>
            <a:picLocks noChangeAspect="1" noChangeArrowheads="1"/>
          </p:cNvPicPr>
          <p:nvPr/>
        </p:nvPicPr>
        <p:blipFill>
          <a:blip r:embed="rId2" cstate="print"/>
          <a:srcRect l="3036" t="4792" r="2834"/>
          <a:stretch>
            <a:fillRect/>
          </a:stretch>
        </p:blipFill>
        <p:spPr bwMode="auto">
          <a:xfrm rot="10800000">
            <a:off x="857224" y="5687018"/>
            <a:ext cx="2740826" cy="11709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286000" y="2209800"/>
            <a:ext cx="459145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буксир</a:t>
            </a:r>
            <a:endParaRPr lang="ru-RU" sz="11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209800"/>
            <a:ext cx="3776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бук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19600" y="2209800"/>
            <a:ext cx="377666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сир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215</TotalTime>
  <Words>691</Words>
  <Application>Microsoft Office PowerPoint</Application>
  <PresentationFormat>Экран (4:3)</PresentationFormat>
  <Paragraphs>190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3</vt:lpstr>
      <vt:lpstr>Слайд 1</vt:lpstr>
      <vt:lpstr>21 лютого –  День рідної мови</vt:lpstr>
      <vt:lpstr>Пісня Рідна мова   мінус зі словами.mp4</vt:lpstr>
      <vt:lpstr>Слайд 4</vt:lpstr>
      <vt:lpstr>Слайд 5</vt:lpstr>
      <vt:lpstr>Слайд 6</vt:lpstr>
      <vt:lpstr>Слайд 7</vt:lpstr>
      <vt:lpstr>“ Приховані слова ”</vt:lpstr>
      <vt:lpstr>“ Приховані слова ”</vt:lpstr>
      <vt:lpstr>“ Приховані слова ”</vt:lpstr>
      <vt:lpstr>“ Приховані слова ”</vt:lpstr>
      <vt:lpstr>“ Приховані слова ”</vt:lpstr>
      <vt:lpstr>“ Приховані слова ”</vt:lpstr>
      <vt:lpstr>“ Приховані слова ”</vt:lpstr>
      <vt:lpstr>“ Приховані слова ”</vt:lpstr>
      <vt:lpstr>“ Приховані слова ”</vt:lpstr>
      <vt:lpstr>“ Приховані слова ”</vt:lpstr>
      <vt:lpstr>“ Приховані слова ”</vt:lpstr>
      <vt:lpstr>“ Читання анаграм ”</vt:lpstr>
      <vt:lpstr>“ Слова-паліндроми ”</vt:lpstr>
      <vt:lpstr>«Доберіть потрібне слово» </vt:lpstr>
      <vt:lpstr>«Доберіть потрібне слово» </vt:lpstr>
      <vt:lpstr>«Доберіть потрібне слово» </vt:lpstr>
      <vt:lpstr>«Доберіть потрібне слово» </vt:lpstr>
      <vt:lpstr>«Доберіть потрібне слово» </vt:lpstr>
      <vt:lpstr>«Доберіть потрібне слово» </vt:lpstr>
      <vt:lpstr>«Доберіть потрібне слово» </vt:lpstr>
      <vt:lpstr>«Доберіть потрібне слово» </vt:lpstr>
      <vt:lpstr>“ Що сказала жаба?”</vt:lpstr>
      <vt:lpstr>Слайд 30</vt:lpstr>
      <vt:lpstr>«Доберіть риму» </vt:lpstr>
      <vt:lpstr>«Доберіть риму» </vt:lpstr>
      <vt:lpstr>«Доберіть риму» </vt:lpstr>
      <vt:lpstr>«Доберіть риму» </vt:lpstr>
      <vt:lpstr>«Доберіть риму» </vt:lpstr>
      <vt:lpstr>«Доберіть риму» </vt:lpstr>
      <vt:lpstr>«Доберіть риму» </vt:lpstr>
      <vt:lpstr>«Доберіть риму» </vt:lpstr>
      <vt:lpstr>“ Складіть вірш ”</vt:lpstr>
      <vt:lpstr>“ Складіть вірш ”</vt:lpstr>
      <vt:lpstr>«Встав загублену букву» </vt:lpstr>
      <vt:lpstr>«Встав загублену букву» </vt:lpstr>
      <vt:lpstr>«Встав загублену букву» </vt:lpstr>
      <vt:lpstr>«Встав загублену букву» </vt:lpstr>
      <vt:lpstr>«Встав загублену букву» </vt:lpstr>
      <vt:lpstr>«Встав загублену букву» </vt:lpstr>
      <vt:lpstr>«Встав загублену букву» </vt:lpstr>
      <vt:lpstr>Слайд 48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2017-02-09T03:16:15Z</dcterms:created>
  <dcterms:modified xsi:type="dcterms:W3CDTF">2017-02-21T14:13:58Z</dcterms:modified>
</cp:coreProperties>
</file>